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2" r:id="rId7"/>
    <p:sldId id="260" r:id="rId8"/>
    <p:sldId id="263" r:id="rId9"/>
    <p:sldId id="264" r:id="rId10"/>
    <p:sldId id="26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B792E-E18F-460A-B5B0-78079D0DE35E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DF176-9EBB-4D90-97FC-1A7D464EE42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5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44ACA-12BD-B2A5-3737-0C23F1E8E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48706-7866-ECFF-B946-0CC004D26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AC28F-4417-F1A4-5E17-D31D2E4F7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BD143-CB0A-5013-6BA4-5939A0232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6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AC38E-F79A-0225-204C-842E7F26F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8254A-3C55-794A-4DF8-71A78E86E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4CA08-1451-7F23-D051-7EBB88E03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7A05B-A422-3457-E415-C39669C83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09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D112E-710B-581C-717D-25277772E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B952DB-8736-A21C-A43E-C2081AA63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81F52A-E326-8783-1A98-97C7BDE1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535764-25A6-FF90-D638-29F9A2BE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E78668-2C51-2FBA-6798-90A3E5EF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6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5BB28-67C9-78B8-7891-170CFB71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FF420BD-3281-7BC3-311E-510B2B9D2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A56A37-2AAA-EE31-9530-4C6CAE65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5D06DA-DFB9-2FB6-10CE-6ECDF7FF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C671F6-4602-9928-682B-494013B4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4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888986A-F7F6-084B-4A2E-B8BDA4FB4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E0E87D8-833F-A7D2-4E64-77DB82437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D842C-C6B6-8FC0-8A4D-7D9171CE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B9A397-1C3D-206A-3670-358D17FB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E3887B-264A-1CBC-7C75-78BBC875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95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78B51A-0F7C-4370-417B-46AF1CD0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6D0CFE-0B2B-6178-E2AA-4DD2E99D7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70A86-0C93-E9E6-6FBA-779C0E99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809740-52CF-53A2-6805-500336CC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91BEE4-A1A9-D8B9-13D5-48660B69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8D996-D96A-E8A0-75FE-B1DB497C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FB478B-A874-7617-A49A-132AD55E8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458CB8-263A-E55F-5592-4F362AC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866B7A-C2D0-9E21-DB79-F2B1561D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1F7827-568B-2919-B768-0DABA10A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6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F61AA-FB09-A812-E49E-A353D130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CEE98-50A4-5648-9B6B-3781D5BF7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8A6DC1-535B-EA72-BF32-93FD4C2EB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646C84-98AE-5FAA-B7D5-413815EE1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71AAA7-8DF8-90D7-89FF-45D7D34D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D1C7EE-E488-1BCD-814E-F75A0D0D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54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6A073B-6038-837F-D998-DBFF9BC4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6A6A30-7BD1-F4A3-1831-D857DEE00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6D342-9F80-25E6-1404-691D984AA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EEDFD32-DED7-8F1B-63F1-30198C78F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0D2D7F-6BC2-2321-D861-E4546D48F5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BDEDBAB-1F94-79D6-69B3-E34CF1B4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8FA6A5-9B71-5F15-DFDD-17BE9A4CD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2DE0DE-CEE2-D128-49E0-BC9FC45D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880BB-3CA9-5A3A-26A6-0D3A459E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106B2A-930C-306A-F64C-B730A855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0F259-41F3-4C91-4485-BA5140258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93807B-9B8A-C4E2-D109-3AB3A72D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6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BD1F75-D0F1-02B3-6525-7B60E987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2B2639-D2C1-2532-4A5E-E92BF3E0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6E4610-7085-C773-5BDC-37453D68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5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D41EF-B5D5-3360-FDF9-439D70C1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E9DC9E-3A47-DC0A-9075-DDEA5F3BD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EFCF3E-B639-0902-9106-1EBCA56DD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57C4C2-8EDB-0EF6-0C2F-22D54873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6D5302-9B63-01D3-D4B7-8B799102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137D91-DF8C-A3D6-A9C4-C39DD6D8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5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70068-AC7E-3181-4869-CBCC5E26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91331FE-97D4-9278-5F68-0D90FA887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FF07FF-8918-5DA1-CAA5-C2D29E65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1232CC-D0F4-07FF-5CF8-2724D8CD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196473-DC36-2F41-1116-59CDB258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DCECBE-BDA2-7AEA-5BD6-A2DFBBFC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B877D86-F0D0-9F2A-E684-344558F9C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FC1EF7-3534-B739-DB3A-71986FE2A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E2EBE-584C-7F52-4F59-41980CEB9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F12CD-5813-47DF-9EC3-A525BE96B3E6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FF4955-7A2D-D9E6-F78C-11820E769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16F42D-DD3C-0B1A-66AF-1AA119F10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E3BD8-DC07-4383-9A76-B66528218F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PowerPoint_Presentation1.pptx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8975A-D746-8711-1236-03C0A3F30B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709774-D3F3-6118-66FA-02EE6C09D1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kt 3">
            <a:hlinkClick r:id="" action="ppaction://ole?verb=0"/>
            <a:extLst>
              <a:ext uri="{FF2B5EF4-FFF2-40B4-BE49-F238E27FC236}">
                <a16:creationId xmlns:a16="http://schemas.microsoft.com/office/drawing/2014/main" id="{86F577A4-2AB5-47AF-1169-245C6DE85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45139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7315386" imgH="4114948" progId="PowerPoint.Show.12">
                  <p:embed/>
                </p:oleObj>
              </mc:Choice>
              <mc:Fallback>
                <p:oleObj name="Presentation" r:id="rId2" imgW="7315386" imgH="411494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247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466" y="532309"/>
            <a:ext cx="3371156" cy="370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2292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Next Steps &amp; Challenges</a:t>
            </a:r>
            <a:endParaRPr lang="en-US" sz="2292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66" y="1154014"/>
            <a:ext cx="5418534" cy="5032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3276" y="1783060"/>
            <a:ext cx="1647329" cy="18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Preprocessing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03275" y="2043510"/>
            <a:ext cx="5166916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 engineering and data quality improvements to boost accuracy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154014"/>
            <a:ext cx="5418534" cy="5032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21810" y="1783060"/>
            <a:ext cx="1498501" cy="18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XGBoost Optimization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221810" y="2043510"/>
            <a:ext cx="5166916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 Hyperparameter tuning and cross-validation to maximize model performance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77466" y="2574927"/>
            <a:ext cx="10837069" cy="22027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77466" y="2864247"/>
            <a:ext cx="1776214" cy="221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Path Forward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77466" y="3212009"/>
            <a:ext cx="5265043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Conduct systematic hyperparameter grid search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77466" y="3457179"/>
            <a:ext cx="5265043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feature selection and dimensionality reduction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677466" y="3702348"/>
            <a:ext cx="5265043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83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 automated retraining pipeline for ongoing accuracy</a:t>
            </a:r>
            <a:endParaRPr lang="en-US" sz="12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842" y="2879924"/>
            <a:ext cx="3422253" cy="34222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17EE4-D3BF-CE49-6FC9-BAF64155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26FE9-6ED5-AFA1-67C4-2CFC73011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kt 3">
            <a:hlinkClick r:id="" action="ppaction://ole?verb=0"/>
            <a:extLst>
              <a:ext uri="{FF2B5EF4-FFF2-40B4-BE49-F238E27FC236}">
                <a16:creationId xmlns:a16="http://schemas.microsoft.com/office/drawing/2014/main" id="{33F1465E-4695-E682-3F23-614245773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46403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7315386" imgH="4114948" progId="PowerPoint.Show.12">
                  <p:embed/>
                </p:oleObj>
              </mc:Choice>
              <mc:Fallback>
                <p:oleObj name="Presentation" r:id="rId2" imgW="7315386" imgH="411494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89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27304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4104" y="1023169"/>
            <a:ext cx="5397896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Understanding the Data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794104" y="2542629"/>
            <a:ext cx="4699794" cy="70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Correlation Analysis Reveals Key Drivers</a:t>
            </a:r>
            <a:endParaRPr lang="en-US" sz="2208" dirty="0"/>
          </a:p>
        </p:txBody>
      </p:sp>
      <p:sp>
        <p:nvSpPr>
          <p:cNvPr id="5" name="Text 2"/>
          <p:cNvSpPr/>
          <p:nvPr/>
        </p:nvSpPr>
        <p:spPr>
          <a:xfrm>
            <a:off x="6794104" y="3643287"/>
            <a:ext cx="469979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relationships between variables helps us understand which factors most strongly influence unit sales patterns and seasonality in the data from</a:t>
            </a:r>
            <a:endParaRPr lang="en-US" sz="1542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420374-C5E7-4EA0-107C-A5D7C1E68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49655" cy="685799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854F67C0-C9A9-0B50-A6A4-A24CC68034BC}"/>
              </a:ext>
            </a:extLst>
          </p:cNvPr>
          <p:cNvSpPr/>
          <p:nvPr/>
        </p:nvSpPr>
        <p:spPr>
          <a:xfrm>
            <a:off x="6794104" y="5260675"/>
            <a:ext cx="4699794" cy="70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Favorita:</a:t>
            </a:r>
          </a:p>
          <a:p>
            <a:pPr>
              <a:lnSpc>
                <a:spcPts val="2750"/>
              </a:lnSpc>
            </a:pPr>
            <a:r>
              <a:rPr lang="en-US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Equador</a:t>
            </a:r>
            <a:r>
              <a:rPr lang="en-US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– Guayas – Top 3 Item-Families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661789"/>
            <a:ext cx="3285530" cy="410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08"/>
              </a:lnSpc>
            </a:pPr>
            <a:r>
              <a:rPr lang="en-US" sz="2583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Monthly Sales Trend</a:t>
            </a:r>
            <a:endParaRPr lang="en-US" sz="2583" dirty="0"/>
          </a:p>
        </p:txBody>
      </p:sp>
      <p:sp>
        <p:nvSpPr>
          <p:cNvPr id="3" name="Text 1"/>
          <p:cNvSpPr/>
          <p:nvPr/>
        </p:nvSpPr>
        <p:spPr>
          <a:xfrm>
            <a:off x="698103" y="1128118"/>
            <a:ext cx="3818037" cy="24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Consistent Growth with Seasonal Patterns</a:t>
            </a:r>
            <a:endParaRPr lang="en-US" sz="1542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D08E31-134C-FCF0-2947-FDC3205D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3" y="1659159"/>
            <a:ext cx="10852222" cy="40707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67A1-BC09-B58F-016F-B21CAFD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D3C3345-1FDE-1646-4214-1BE609C94F09}"/>
              </a:ext>
            </a:extLst>
          </p:cNvPr>
          <p:cNvSpPr/>
          <p:nvPr/>
        </p:nvSpPr>
        <p:spPr>
          <a:xfrm>
            <a:off x="698103" y="661789"/>
            <a:ext cx="3285530" cy="410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08"/>
              </a:lnSpc>
            </a:pPr>
            <a:r>
              <a:rPr lang="en-US" sz="2583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Weekly Sales Trend</a:t>
            </a:r>
            <a:endParaRPr lang="en-US" sz="2583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2E16015-5FD7-FF34-6A38-08F899295E17}"/>
              </a:ext>
            </a:extLst>
          </p:cNvPr>
          <p:cNvSpPr/>
          <p:nvPr/>
        </p:nvSpPr>
        <p:spPr>
          <a:xfrm>
            <a:off x="698103" y="1128118"/>
            <a:ext cx="3818037" cy="24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Consistent Growth with Seasonal Patterns</a:t>
            </a:r>
            <a:endParaRPr lang="en-US" sz="1542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5D97AC-AA2D-CA66-5117-BFC8C2CDB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3" y="1678999"/>
            <a:ext cx="10921767" cy="40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3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600769"/>
            <a:ext cx="4224338" cy="528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25"/>
              </a:lnSpc>
            </a:pPr>
            <a:r>
              <a:rPr lang="en-US" sz="3292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Selection</a:t>
            </a:r>
            <a:endParaRPr lang="en-US" sz="3292" dirty="0"/>
          </a:p>
        </p:txBody>
      </p:sp>
      <p:sp>
        <p:nvSpPr>
          <p:cNvPr id="3" name="Text 1"/>
          <p:cNvSpPr/>
          <p:nvPr/>
        </p:nvSpPr>
        <p:spPr>
          <a:xfrm>
            <a:off x="698103" y="1200547"/>
            <a:ext cx="5567065" cy="316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958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Four Leading Forecasting Approaches Evaluated</a:t>
            </a:r>
            <a:endParaRPr lang="en-US" sz="1958" dirty="0"/>
          </a:p>
        </p:txBody>
      </p:sp>
      <p:sp>
        <p:nvSpPr>
          <p:cNvPr id="4" name="Shape 2"/>
          <p:cNvSpPr/>
          <p:nvPr/>
        </p:nvSpPr>
        <p:spPr>
          <a:xfrm>
            <a:off x="698104" y="1786632"/>
            <a:ext cx="5308104" cy="2001937"/>
          </a:xfrm>
          <a:prstGeom prst="roundRect">
            <a:avLst>
              <a:gd name="adj" fmla="val 1345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959075" y="2212182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ARIMA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02990" y="2901752"/>
            <a:ext cx="4898331" cy="287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Autoregressive Integrated Moving Average</a:t>
            </a:r>
            <a:endParaRPr lang="en-US" sz="1375" dirty="0"/>
          </a:p>
        </p:txBody>
      </p:sp>
      <p:sp>
        <p:nvSpPr>
          <p:cNvPr id="9" name="Text 7"/>
          <p:cNvSpPr/>
          <p:nvPr/>
        </p:nvSpPr>
        <p:spPr>
          <a:xfrm>
            <a:off x="902990" y="3296544"/>
            <a:ext cx="4898331" cy="287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Classic time series model capturing linear trends and patterns</a:t>
            </a:r>
            <a:endParaRPr lang="en-US" sz="1375" dirty="0"/>
          </a:p>
        </p:txBody>
      </p:sp>
      <p:sp>
        <p:nvSpPr>
          <p:cNvPr id="10" name="Shape 8"/>
          <p:cNvSpPr/>
          <p:nvPr/>
        </p:nvSpPr>
        <p:spPr>
          <a:xfrm>
            <a:off x="6185694" y="1786632"/>
            <a:ext cx="5308203" cy="2001937"/>
          </a:xfrm>
          <a:prstGeom prst="roundRect">
            <a:avLst>
              <a:gd name="adj" fmla="val 1345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446666" y="2212181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SARIMAX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6390581" y="2901752"/>
            <a:ext cx="4898430" cy="287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Seasonal ARIMA with Exogenous Variables</a:t>
            </a:r>
            <a:endParaRPr lang="en-US" sz="1375" dirty="0"/>
          </a:p>
        </p:txBody>
      </p:sp>
      <p:sp>
        <p:nvSpPr>
          <p:cNvPr id="15" name="Text 13"/>
          <p:cNvSpPr/>
          <p:nvPr/>
        </p:nvSpPr>
        <p:spPr>
          <a:xfrm>
            <a:off x="6390581" y="3296544"/>
            <a:ext cx="4898430" cy="287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Extends ARIMA to handle seasonality and external factors</a:t>
            </a:r>
            <a:endParaRPr lang="en-US" sz="1375" dirty="0"/>
          </a:p>
        </p:txBody>
      </p:sp>
      <p:sp>
        <p:nvSpPr>
          <p:cNvPr id="16" name="Shape 14"/>
          <p:cNvSpPr/>
          <p:nvPr/>
        </p:nvSpPr>
        <p:spPr>
          <a:xfrm>
            <a:off x="698104" y="3968056"/>
            <a:ext cx="5308104" cy="2289076"/>
          </a:xfrm>
          <a:prstGeom prst="roundRect">
            <a:avLst>
              <a:gd name="adj" fmla="val 11765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959075" y="4397127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XGBoost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02990" y="5083176"/>
            <a:ext cx="4898331" cy="287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Extreme Gradient Boosting</a:t>
            </a:r>
            <a:endParaRPr lang="en-US" sz="1375" dirty="0"/>
          </a:p>
        </p:txBody>
      </p:sp>
      <p:sp>
        <p:nvSpPr>
          <p:cNvPr id="21" name="Text 19"/>
          <p:cNvSpPr/>
          <p:nvPr/>
        </p:nvSpPr>
        <p:spPr>
          <a:xfrm>
            <a:off x="902990" y="5477967"/>
            <a:ext cx="4898331" cy="574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 ensemble method for complex non-linear patterns</a:t>
            </a:r>
            <a:endParaRPr lang="en-US" sz="1375" dirty="0"/>
          </a:p>
        </p:txBody>
      </p:sp>
      <p:sp>
        <p:nvSpPr>
          <p:cNvPr id="22" name="Shape 20"/>
          <p:cNvSpPr/>
          <p:nvPr/>
        </p:nvSpPr>
        <p:spPr>
          <a:xfrm>
            <a:off x="6185694" y="3968056"/>
            <a:ext cx="5308203" cy="2289076"/>
          </a:xfrm>
          <a:prstGeom prst="roundRect">
            <a:avLst>
              <a:gd name="adj" fmla="val 11765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446666" y="4393605"/>
            <a:ext cx="2112169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Prophet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6390581" y="5083176"/>
            <a:ext cx="4898430" cy="287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Facebook's Time Series Framework</a:t>
            </a:r>
            <a:endParaRPr lang="en-US" sz="1375" dirty="0"/>
          </a:p>
        </p:txBody>
      </p:sp>
      <p:sp>
        <p:nvSpPr>
          <p:cNvPr id="27" name="Text 25"/>
          <p:cNvSpPr/>
          <p:nvPr/>
        </p:nvSpPr>
        <p:spPr>
          <a:xfrm>
            <a:off x="6390581" y="5477967"/>
            <a:ext cx="4898430" cy="574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Robust to missing data and trend shifts, handles holidays automatically</a:t>
            </a:r>
            <a:endParaRPr lang="en-US" sz="13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330EC-498B-E0BA-89CF-E121A38E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670B1C4-4111-2DCD-7536-D439D393CD6B}"/>
              </a:ext>
            </a:extLst>
          </p:cNvPr>
          <p:cNvSpPr/>
          <p:nvPr/>
        </p:nvSpPr>
        <p:spPr>
          <a:xfrm>
            <a:off x="698103" y="661789"/>
            <a:ext cx="3285530" cy="410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08"/>
              </a:lnSpc>
            </a:pPr>
            <a:r>
              <a:rPr lang="en-US" sz="2583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Forecast Comparison</a:t>
            </a:r>
            <a:endParaRPr lang="en-US" sz="2583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F536780-A212-614C-C8B4-BE0CCE588CA2}"/>
              </a:ext>
            </a:extLst>
          </p:cNvPr>
          <p:cNvSpPr/>
          <p:nvPr/>
        </p:nvSpPr>
        <p:spPr>
          <a:xfrm>
            <a:off x="698103" y="1128118"/>
            <a:ext cx="3818037" cy="24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Detecting Problems of Different Models</a:t>
            </a:r>
            <a:endParaRPr lang="en-US" sz="1542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BD7284-B806-3507-735E-5BD1DE482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39" y="1620838"/>
            <a:ext cx="9320323" cy="47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3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576" y="451445"/>
            <a:ext cx="5085656" cy="434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17"/>
              </a:lnSpc>
            </a:pPr>
            <a:r>
              <a:rPr lang="en-US" sz="2708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Performance Comparison</a:t>
            </a:r>
            <a:endParaRPr lang="en-US" sz="2708" dirty="0"/>
          </a:p>
        </p:txBody>
      </p:sp>
      <p:sp>
        <p:nvSpPr>
          <p:cNvPr id="3" name="Text 1"/>
          <p:cNvSpPr/>
          <p:nvPr/>
        </p:nvSpPr>
        <p:spPr>
          <a:xfrm>
            <a:off x="574576" y="945058"/>
            <a:ext cx="301059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Error Metrics Across All Models</a:t>
            </a:r>
            <a:endParaRPr lang="en-US" sz="1625" dirty="0"/>
          </a:p>
        </p:txBody>
      </p:sp>
      <p:sp>
        <p:nvSpPr>
          <p:cNvPr id="4" name="Text 2"/>
          <p:cNvSpPr/>
          <p:nvPr/>
        </p:nvSpPr>
        <p:spPr>
          <a:xfrm>
            <a:off x="574576" y="1575098"/>
            <a:ext cx="2185293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33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Mean Absolute Error (MAE)</a:t>
            </a:r>
            <a:endParaRPr lang="en-US" sz="1333" dirty="0"/>
          </a:p>
        </p:txBody>
      </p:sp>
      <p:sp>
        <p:nvSpPr>
          <p:cNvPr id="5" name="Text 3"/>
          <p:cNvSpPr/>
          <p:nvPr/>
        </p:nvSpPr>
        <p:spPr>
          <a:xfrm>
            <a:off x="574576" y="1940124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XGBoost: 0.067</a:t>
            </a: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✓</a:t>
            </a:r>
            <a:endParaRPr lang="en-US" sz="1125" dirty="0"/>
          </a:p>
        </p:txBody>
      </p:sp>
      <p:sp>
        <p:nvSpPr>
          <p:cNvPr id="6" name="Text 4"/>
          <p:cNvSpPr/>
          <p:nvPr/>
        </p:nvSpPr>
        <p:spPr>
          <a:xfrm>
            <a:off x="574576" y="2228156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ARIMA: 0.080</a:t>
            </a:r>
            <a:endParaRPr lang="en-US" sz="1125" dirty="0"/>
          </a:p>
        </p:txBody>
      </p:sp>
      <p:sp>
        <p:nvSpPr>
          <p:cNvPr id="7" name="Text 5"/>
          <p:cNvSpPr/>
          <p:nvPr/>
        </p:nvSpPr>
        <p:spPr>
          <a:xfrm>
            <a:off x="574576" y="2516188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Prophet: 0.122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574576" y="2804220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SARIMAX: 0.152</a:t>
            </a:r>
            <a:endParaRPr lang="en-US" sz="1125" dirty="0"/>
          </a:p>
        </p:txBody>
      </p:sp>
      <p:sp>
        <p:nvSpPr>
          <p:cNvPr id="9" name="Text 7"/>
          <p:cNvSpPr/>
          <p:nvPr/>
        </p:nvSpPr>
        <p:spPr>
          <a:xfrm>
            <a:off x="574576" y="3188296"/>
            <a:ext cx="308332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33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Root Mean Squared Log Error (RMSLE)</a:t>
            </a:r>
            <a:endParaRPr lang="en-US" sz="1333" dirty="0"/>
          </a:p>
        </p:txBody>
      </p:sp>
      <p:sp>
        <p:nvSpPr>
          <p:cNvPr id="10" name="Text 8"/>
          <p:cNvSpPr/>
          <p:nvPr/>
        </p:nvSpPr>
        <p:spPr>
          <a:xfrm>
            <a:off x="574576" y="3553321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XGBoost: 0.059</a:t>
            </a: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✓</a:t>
            </a:r>
            <a:endParaRPr lang="en-US" sz="1125" dirty="0"/>
          </a:p>
        </p:txBody>
      </p:sp>
      <p:sp>
        <p:nvSpPr>
          <p:cNvPr id="11" name="Text 9"/>
          <p:cNvSpPr/>
          <p:nvPr/>
        </p:nvSpPr>
        <p:spPr>
          <a:xfrm>
            <a:off x="574576" y="3841354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ARIMA: 0.062</a:t>
            </a:r>
            <a:endParaRPr lang="en-US" sz="1125" dirty="0"/>
          </a:p>
        </p:txBody>
      </p:sp>
      <p:sp>
        <p:nvSpPr>
          <p:cNvPr id="12" name="Text 10"/>
          <p:cNvSpPr/>
          <p:nvPr/>
        </p:nvSpPr>
        <p:spPr>
          <a:xfrm>
            <a:off x="574576" y="4129386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Prophet: 0.092</a:t>
            </a:r>
            <a:endParaRPr lang="en-US" sz="1125" dirty="0"/>
          </a:p>
        </p:txBody>
      </p:sp>
      <p:sp>
        <p:nvSpPr>
          <p:cNvPr id="13" name="Text 11"/>
          <p:cNvSpPr/>
          <p:nvPr/>
        </p:nvSpPr>
        <p:spPr>
          <a:xfrm>
            <a:off x="574576" y="4417418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SARIMAX: 0.115</a:t>
            </a:r>
            <a:endParaRPr lang="en-US" sz="1125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31" y="1593553"/>
            <a:ext cx="4807049" cy="4807049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574576" y="6732985"/>
            <a:ext cx="11042848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XGBoost delivers superior accuracy across all key performance indicators, minimizing forecast error by 16% vs. ARIMA</a:t>
            </a:r>
            <a:endParaRPr lang="en-US" sz="1125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032CFB5-9E34-8A25-59E3-B6C09BA341B7}"/>
              </a:ext>
            </a:extLst>
          </p:cNvPr>
          <p:cNvSpPr/>
          <p:nvPr/>
        </p:nvSpPr>
        <p:spPr>
          <a:xfrm>
            <a:off x="574576" y="4799737"/>
            <a:ext cx="308332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33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Mean Squared Error (MSE)</a:t>
            </a:r>
            <a:endParaRPr lang="en-US" sz="1333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FDA20AEF-F19E-4A8A-CAFD-EF360298332F}"/>
              </a:ext>
            </a:extLst>
          </p:cNvPr>
          <p:cNvSpPr/>
          <p:nvPr/>
        </p:nvSpPr>
        <p:spPr>
          <a:xfrm>
            <a:off x="574576" y="5121478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ARIMA: 0.009</a:t>
            </a: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✓</a:t>
            </a:r>
            <a:endParaRPr lang="en-US" sz="1125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3EFA82D2-AEF7-0846-3E6B-03F99A3475F7}"/>
              </a:ext>
            </a:extLst>
          </p:cNvPr>
          <p:cNvSpPr/>
          <p:nvPr/>
        </p:nvSpPr>
        <p:spPr>
          <a:xfrm>
            <a:off x="574576" y="5409511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XGBoost</a:t>
            </a: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0.011</a:t>
            </a:r>
            <a:endParaRPr lang="en-US" sz="1125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A02AE5D5-3CEA-B041-3559-35906080FCAC}"/>
              </a:ext>
            </a:extLst>
          </p:cNvPr>
          <p:cNvSpPr/>
          <p:nvPr/>
        </p:nvSpPr>
        <p:spPr>
          <a:xfrm>
            <a:off x="574576" y="5697542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Prophet: 0.021</a:t>
            </a:r>
            <a:endParaRPr lang="en-US" sz="1125" dirty="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37C2E649-4EB1-0198-0520-F38449CF1AD2}"/>
              </a:ext>
            </a:extLst>
          </p:cNvPr>
          <p:cNvSpPr/>
          <p:nvPr/>
        </p:nvSpPr>
        <p:spPr>
          <a:xfrm>
            <a:off x="574576" y="5985575"/>
            <a:ext cx="534124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33"/>
              </a:lnSpc>
              <a:buSzPct val="100000"/>
              <a:buChar char="•"/>
            </a:pPr>
            <a:r>
              <a:rPr lang="en-US" sz="112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SARIMAX: 0.033</a:t>
            </a:r>
            <a:endParaRPr lang="en-US" sz="11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21019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348" y="2645966"/>
            <a:ext cx="3956645" cy="494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083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</a:t>
            </a:r>
            <a:endParaRPr lang="en-US" sz="3083" dirty="0"/>
          </a:p>
        </p:txBody>
      </p:sp>
      <p:sp>
        <p:nvSpPr>
          <p:cNvPr id="4" name="Text 1"/>
          <p:cNvSpPr/>
          <p:nvPr/>
        </p:nvSpPr>
        <p:spPr>
          <a:xfrm>
            <a:off x="692348" y="3392785"/>
            <a:ext cx="7913390" cy="989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750"/>
              </a:lnSpc>
            </a:pPr>
            <a:r>
              <a:rPr lang="en-US" sz="6208" dirty="0">
                <a:solidFill>
                  <a:srgbClr val="000000"/>
                </a:solidFill>
                <a:highlight>
                  <a:srgbClr val="F2B42D"/>
                </a:highlight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 XGBoost</a:t>
            </a:r>
            <a:endParaRPr lang="en-US" sz="6208" dirty="0"/>
          </a:p>
        </p:txBody>
      </p:sp>
      <p:sp>
        <p:nvSpPr>
          <p:cNvPr id="5" name="Shape 2"/>
          <p:cNvSpPr/>
          <p:nvPr/>
        </p:nvSpPr>
        <p:spPr>
          <a:xfrm>
            <a:off x="692349" y="4634210"/>
            <a:ext cx="3490318" cy="1679873"/>
          </a:xfrm>
          <a:prstGeom prst="roundRect">
            <a:avLst>
              <a:gd name="adj" fmla="val 1501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9475" y="4821337"/>
            <a:ext cx="2374007" cy="296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Lowest Error Rates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879476" y="5218907"/>
            <a:ext cx="3116064" cy="269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MAE: 0.067 | RMSLE: 0.059</a:t>
            </a:r>
            <a:endParaRPr lang="en-US" sz="1292" dirty="0"/>
          </a:p>
        </p:txBody>
      </p:sp>
      <p:sp>
        <p:nvSpPr>
          <p:cNvPr id="8" name="Text 5"/>
          <p:cNvSpPr/>
          <p:nvPr/>
        </p:nvSpPr>
        <p:spPr>
          <a:xfrm>
            <a:off x="879476" y="5588794"/>
            <a:ext cx="3116064" cy="269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Decent MSE: 0.011</a:t>
            </a:r>
          </a:p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Outperforms traditional statistical methods</a:t>
            </a:r>
            <a:endParaRPr lang="en-US" sz="1292" dirty="0"/>
          </a:p>
        </p:txBody>
      </p:sp>
      <p:sp>
        <p:nvSpPr>
          <p:cNvPr id="9" name="Shape 6"/>
          <p:cNvSpPr/>
          <p:nvPr/>
        </p:nvSpPr>
        <p:spPr>
          <a:xfrm>
            <a:off x="4350742" y="4634210"/>
            <a:ext cx="3490417" cy="1679873"/>
          </a:xfrm>
          <a:prstGeom prst="roundRect">
            <a:avLst>
              <a:gd name="adj" fmla="val 1501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537869" y="4821337"/>
            <a:ext cx="2374007" cy="296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Captures Complexity</a:t>
            </a:r>
            <a:endParaRPr lang="en-US" sz="1833" dirty="0"/>
          </a:p>
        </p:txBody>
      </p:sp>
      <p:sp>
        <p:nvSpPr>
          <p:cNvPr id="11" name="Text 8"/>
          <p:cNvSpPr/>
          <p:nvPr/>
        </p:nvSpPr>
        <p:spPr>
          <a:xfrm>
            <a:off x="4537869" y="5218907"/>
            <a:ext cx="3116163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Handles non-linear relationships and interactions</a:t>
            </a:r>
            <a:endParaRPr lang="en-US" sz="1292" dirty="0"/>
          </a:p>
        </p:txBody>
      </p:sp>
      <p:sp>
        <p:nvSpPr>
          <p:cNvPr id="12" name="Text 9"/>
          <p:cNvSpPr/>
          <p:nvPr/>
        </p:nvSpPr>
        <p:spPr>
          <a:xfrm>
            <a:off x="4537869" y="5857875"/>
            <a:ext cx="3116163" cy="269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Adapts to evolving demand patterns</a:t>
            </a:r>
            <a:endParaRPr lang="en-US" sz="1292" dirty="0"/>
          </a:p>
        </p:txBody>
      </p:sp>
      <p:sp>
        <p:nvSpPr>
          <p:cNvPr id="13" name="Shape 10"/>
          <p:cNvSpPr/>
          <p:nvPr/>
        </p:nvSpPr>
        <p:spPr>
          <a:xfrm>
            <a:off x="8009235" y="4634210"/>
            <a:ext cx="3490318" cy="1679873"/>
          </a:xfrm>
          <a:prstGeom prst="roundRect">
            <a:avLst>
              <a:gd name="adj" fmla="val 1501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6362" y="4821337"/>
            <a:ext cx="2374007" cy="296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Production Ready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8196362" y="5218907"/>
            <a:ext cx="3116064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Scalable architecture for real-time forecasting</a:t>
            </a:r>
            <a:endParaRPr lang="en-US" sz="1292" dirty="0"/>
          </a:p>
        </p:txBody>
      </p:sp>
      <p:sp>
        <p:nvSpPr>
          <p:cNvPr id="16" name="Text 13"/>
          <p:cNvSpPr/>
          <p:nvPr/>
        </p:nvSpPr>
        <p:spPr>
          <a:xfrm>
            <a:off x="8196362" y="5857875"/>
            <a:ext cx="3116064" cy="269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Proven reliability across industries</a:t>
            </a:r>
            <a:endParaRPr lang="en-US" sz="129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Breitbild</PresentationFormat>
  <Paragraphs>72</Paragraphs>
  <Slides>10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Nunito Semi Bold</vt:lpstr>
      <vt:lpstr>PT Sans</vt:lpstr>
      <vt:lpstr>Office</vt:lpstr>
      <vt:lpstr>Presentation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Dupper</dc:creator>
  <cp:lastModifiedBy>Florian Dupper</cp:lastModifiedBy>
  <cp:revision>5</cp:revision>
  <dcterms:created xsi:type="dcterms:W3CDTF">2025-11-28T02:10:08Z</dcterms:created>
  <dcterms:modified xsi:type="dcterms:W3CDTF">2025-11-30T20:23:53Z</dcterms:modified>
</cp:coreProperties>
</file>